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4" r:id="rId4"/>
    <p:sldId id="259" r:id="rId5"/>
    <p:sldId id="258" r:id="rId6"/>
    <p:sldId id="260" r:id="rId7"/>
    <p:sldId id="262" r:id="rId8"/>
    <p:sldId id="263" r:id="rId9"/>
    <p:sldId id="265" r:id="rId10"/>
    <p:sldId id="266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613" autoAdjust="0"/>
    <p:restoredTop sz="94660"/>
  </p:normalViewPr>
  <p:slideViewPr>
    <p:cSldViewPr>
      <p:cViewPr varScale="1">
        <p:scale>
          <a:sx n="85" d="100"/>
          <a:sy n="85" d="100"/>
        </p:scale>
        <p:origin x="-90" y="-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2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6A448-BEF7-4828-A9C9-2D175C9C906C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1026-BB20-40B1-A899-1EE0F56E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qbrpG8" TargetMode="External"/><Relationship Id="rId3" Type="http://schemas.openxmlformats.org/officeDocument/2006/relationships/hyperlink" Target="https://course.fast.ai/" TargetMode="External"/><Relationship Id="rId7" Type="http://schemas.openxmlformats.org/officeDocument/2006/relationships/hyperlink" Target="https://bit.ly/2NaUN8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fastai/course-v3" TargetMode="External"/><Relationship Id="rId11" Type="http://schemas.openxmlformats.org/officeDocument/2006/relationships/hyperlink" Target="https://github.com/jdw5155/BW2Color" TargetMode="External"/><Relationship Id="rId5" Type="http://schemas.openxmlformats.org/officeDocument/2006/relationships/hyperlink" Target="http://docs.fast.ai/" TargetMode="External"/><Relationship Id="rId10" Type="http://schemas.openxmlformats.org/officeDocument/2006/relationships/hyperlink" Target="https://www.kaggle.com/competitions" TargetMode="External"/><Relationship Id="rId4" Type="http://schemas.openxmlformats.org/officeDocument/2006/relationships/hyperlink" Target="https://course.fast.ai/videos/?lesson=1" TargetMode="External"/><Relationship Id="rId9" Type="http://schemas.openxmlformats.org/officeDocument/2006/relationships/hyperlink" Target="https://www.meetup.com/Cleveland-Artificial-Intelligence-Grou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Intro to Machine Learning on the cheap </a:t>
            </a:r>
            <a:br>
              <a:rPr lang="en-US" sz="3100" b="1" dirty="0" smtClean="0"/>
            </a:br>
            <a:r>
              <a:rPr lang="en-US" sz="3100" b="1" dirty="0" smtClean="0"/>
              <a:t>and without a PhD in math: Overview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73084" y="2106151"/>
            <a:ext cx="48767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About this </a:t>
            </a:r>
            <a:r>
              <a:rPr lang="en-US" sz="2400" b="1" dirty="0" smtClean="0"/>
              <a:t>session</a:t>
            </a:r>
          </a:p>
          <a:p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Brief </a:t>
            </a:r>
            <a:r>
              <a:rPr lang="en-US" sz="2400" dirty="0"/>
              <a:t>History of Machine Learning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What’s the Plan (Who and How)?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Things You Can Do After 7 Lessons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 Quick </a:t>
            </a:r>
            <a:r>
              <a:rPr lang="en-US" sz="2400" dirty="0"/>
              <a:t>Examples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Links and Additional </a:t>
            </a:r>
            <a:r>
              <a:rPr lang="en-US" sz="2400" b="1" dirty="0" smtClean="0"/>
              <a:t>Resources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Q/A</a:t>
            </a:r>
            <a:endParaRPr lang="en-US" sz="2400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8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9"/>
          <a:stretch/>
        </p:blipFill>
        <p:spPr bwMode="auto">
          <a:xfrm>
            <a:off x="1948850" y="1050699"/>
            <a:ext cx="5921751" cy="561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86200" y="1073001"/>
            <a:ext cx="2133600" cy="561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</a:t>
            </a:r>
            <a:r>
              <a:rPr lang="en-US" sz="3200" b="1" dirty="0" smtClean="0"/>
              <a:t>4: Image </a:t>
            </a:r>
            <a:r>
              <a:rPr lang="en-US" sz="3200" b="1" dirty="0" err="1" smtClean="0"/>
              <a:t>Decrappifier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3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895600" y="1066800"/>
            <a:ext cx="5638800" cy="5626083"/>
            <a:chOff x="2895600" y="1066800"/>
            <a:chExt cx="5638800" cy="5626083"/>
          </a:xfrm>
        </p:grpSpPr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600" y="1281717"/>
              <a:ext cx="5600580" cy="5411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300438" y="1066800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Original Image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52638" y="10730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Final Colorized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19600" y="1066800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</a:t>
              </a:r>
              <a:r>
                <a:rPr lang="en-US" sz="1200" baseline="30000" dirty="0" smtClean="0"/>
                <a:t>st</a:t>
              </a:r>
              <a:r>
                <a:rPr lang="en-US" sz="1200" dirty="0" smtClean="0"/>
                <a:t> Colorized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95600" y="1066800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B/W Source</a:t>
              </a:r>
              <a:endParaRPr lang="en-US" sz="1200" dirty="0"/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b="-1"/>
          <a:stretch/>
        </p:blipFill>
        <p:spPr bwMode="auto">
          <a:xfrm>
            <a:off x="2921216" y="1171574"/>
            <a:ext cx="5613184" cy="55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008" y="3124200"/>
            <a:ext cx="7885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Generative Adversarial Network (GAN)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Train with mostly outdoor images  and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631 images at 640x640 resolution (augmented to </a:t>
            </a:r>
            <a:r>
              <a:rPr lang="en-US" sz="2400" dirty="0" smtClean="0"/>
              <a:t>2,516)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343400" y="1143000"/>
            <a:ext cx="4217752" cy="5551239"/>
            <a:chOff x="4343400" y="1143000"/>
            <a:chExt cx="4217752" cy="5551239"/>
          </a:xfrm>
        </p:grpSpPr>
        <p:grpSp>
          <p:nvGrpSpPr>
            <p:cNvPr id="6" name="Group 5"/>
            <p:cNvGrpSpPr/>
            <p:nvPr/>
          </p:nvGrpSpPr>
          <p:grpSpPr>
            <a:xfrm>
              <a:off x="4343400" y="1304022"/>
              <a:ext cx="4217752" cy="5390217"/>
              <a:chOff x="4343400" y="1304022"/>
              <a:chExt cx="4217752" cy="5390217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3400" y="1304022"/>
                <a:ext cx="4217752" cy="53902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8800" y="4048570"/>
                <a:ext cx="4165600" cy="1223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407877" y="1143000"/>
              <a:ext cx="1154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B/W Source</a:t>
              </a:r>
              <a:endParaRPr 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74914" y="1143000"/>
              <a:ext cx="1154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1</a:t>
              </a:r>
              <a:r>
                <a:rPr lang="en-US" sz="1100" baseline="30000" dirty="0" smtClean="0"/>
                <a:t>st</a:t>
              </a:r>
              <a:r>
                <a:rPr lang="en-US" sz="1100" dirty="0" smtClean="0"/>
                <a:t> Generated</a:t>
              </a:r>
              <a:endParaRPr 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5200" y="1143000"/>
              <a:ext cx="1154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Original Image</a:t>
              </a:r>
              <a:endParaRPr lang="en-US" sz="11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67200" y="1018401"/>
            <a:ext cx="4273857" cy="5695555"/>
            <a:chOff x="4267200" y="1018401"/>
            <a:chExt cx="4273857" cy="5695555"/>
          </a:xfrm>
        </p:grpSpPr>
        <p:pic>
          <p:nvPicPr>
            <p:cNvPr id="615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238316"/>
              <a:ext cx="4273857" cy="5475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43400" y="1018401"/>
              <a:ext cx="106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B/W Source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95675" y="10184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Final Generated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07095" y="10184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Original Image</a:t>
              </a:r>
              <a:endParaRPr lang="en-US" sz="1200" dirty="0"/>
            </a:p>
          </p:txBody>
        </p:sp>
      </p:grp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13" y="1171574"/>
            <a:ext cx="5606664" cy="550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267200" y="1018401"/>
            <a:ext cx="4281962" cy="5645682"/>
            <a:chOff x="4267200" y="1018401"/>
            <a:chExt cx="4281962" cy="5645682"/>
          </a:xfrm>
        </p:grpSpPr>
        <p:pic>
          <p:nvPicPr>
            <p:cNvPr id="615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250405"/>
              <a:ext cx="4281952" cy="5413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7315200" y="10184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Original Image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52638" y="10184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Final Colorized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67200" y="1018401"/>
              <a:ext cx="1233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B/W Source</a:t>
              </a:r>
              <a:endParaRPr lang="en-US" sz="12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60342" y="3343870"/>
            <a:ext cx="254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Round of Training</a:t>
            </a:r>
          </a:p>
          <a:p>
            <a:r>
              <a:rPr lang="en-US" dirty="0" smtClean="0"/>
              <a:t>60 Epochs</a:t>
            </a:r>
          </a:p>
          <a:p>
            <a:r>
              <a:rPr lang="en-US" dirty="0" smtClean="0"/>
              <a:t>~1 hour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0342" y="3352800"/>
            <a:ext cx="2540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Round of Training</a:t>
            </a:r>
          </a:p>
          <a:p>
            <a:r>
              <a:rPr lang="en-US" dirty="0" smtClean="0"/>
              <a:t>60 Epochs</a:t>
            </a:r>
          </a:p>
          <a:p>
            <a:r>
              <a:rPr lang="en-US" dirty="0" smtClean="0"/>
              <a:t>~5.5 hours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3491299"/>
            <a:ext cx="254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Output </a:t>
            </a:r>
          </a:p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</a:t>
            </a:r>
            <a:r>
              <a:rPr lang="en-US" sz="3200" b="1" dirty="0" smtClean="0"/>
              <a:t>4+: Image Colorizer </a:t>
            </a:r>
            <a:endParaRPr lang="en-US" sz="3200" b="1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3352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Pre-train </a:t>
            </a:r>
            <a:r>
              <a:rPr lang="en-US" dirty="0"/>
              <a:t>the “Generator” </a:t>
            </a:r>
            <a:endParaRPr lang="en-US" dirty="0" smtClean="0"/>
          </a:p>
          <a:p>
            <a:r>
              <a:rPr lang="en-US" dirty="0" smtClean="0"/>
              <a:t>(4 </a:t>
            </a:r>
            <a:r>
              <a:rPr lang="en-US" dirty="0"/>
              <a:t>minutes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5675" y="1066800"/>
            <a:ext cx="1367125" cy="5647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791200" y="1134644"/>
            <a:ext cx="1367125" cy="5647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715000" y="1066800"/>
            <a:ext cx="1367125" cy="5647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95675" y="1066800"/>
            <a:ext cx="1367125" cy="5647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1" grpId="1"/>
      <p:bldP spid="22" grpId="0"/>
      <p:bldP spid="22" grpId="1"/>
      <p:bldP spid="42" grpId="0"/>
      <p:bldP spid="5" grpId="0"/>
      <p:bldP spid="3" grpId="0"/>
      <p:bldP spid="3" grpId="1"/>
      <p:bldP spid="9" grpId="0" animBg="1"/>
      <p:bldP spid="9" grpId="1" animBg="1"/>
      <p:bldP spid="41" grpId="0" animBg="1"/>
      <p:bldP spid="41" grpId="1" animBg="1"/>
      <p:bldP spid="48" grpId="0" animBg="1"/>
      <p:bldP spid="48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Links and Information</a:t>
            </a:r>
            <a:endParaRPr lang="en-US" sz="3200" b="1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200" y="1600200"/>
            <a:ext cx="75692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/>
              <a:t>Fastai</a:t>
            </a:r>
            <a:r>
              <a:rPr lang="en-US" b="1" dirty="0"/>
              <a:t> Links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Home: </a:t>
            </a:r>
            <a:r>
              <a:rPr lang="en-US" u="sng" dirty="0">
                <a:hlinkClick r:id="rId3"/>
              </a:rPr>
              <a:t>course.fast.ai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Video #1: </a:t>
            </a:r>
            <a:r>
              <a:rPr lang="en-US" u="sng" dirty="0">
                <a:hlinkClick r:id="rId4"/>
              </a:rPr>
              <a:t>course.fast.ai/videos/?lesson=1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Documents: </a:t>
            </a:r>
            <a:r>
              <a:rPr lang="en-US" u="sng" dirty="0">
                <a:hlinkClick r:id="rId5"/>
              </a:rPr>
              <a:t>docs.fast.ai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</a:t>
            </a:r>
            <a:r>
              <a:rPr lang="en-US" dirty="0"/>
              <a:t>: </a:t>
            </a:r>
            <a:r>
              <a:rPr lang="en-US" u="sng" dirty="0">
                <a:hlinkClick r:id="rId6"/>
              </a:rPr>
              <a:t>github.com/</a:t>
            </a:r>
            <a:r>
              <a:rPr lang="en-US" u="sng" dirty="0" err="1">
                <a:hlinkClick r:id="rId6"/>
              </a:rPr>
              <a:t>fastai</a:t>
            </a:r>
            <a:r>
              <a:rPr lang="en-US" u="sng" dirty="0">
                <a:hlinkClick r:id="rId6"/>
              </a:rPr>
              <a:t>/course-v3</a:t>
            </a:r>
            <a:r>
              <a:rPr lang="en-US" dirty="0"/>
              <a:t> </a:t>
            </a:r>
            <a:endParaRPr lang="en-US" dirty="0" smtClean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Deep </a:t>
            </a:r>
            <a:r>
              <a:rPr lang="en-US" b="1" dirty="0"/>
              <a:t>Learning</a:t>
            </a:r>
            <a:r>
              <a:rPr lang="en-US" dirty="0"/>
              <a:t> (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</a:t>
            </a:r>
            <a:r>
              <a:rPr lang="en-US" dirty="0" err="1"/>
              <a:t>Courville</a:t>
            </a:r>
            <a:r>
              <a:rPr lang="en-US" dirty="0"/>
              <a:t>):  </a:t>
            </a:r>
            <a:r>
              <a:rPr lang="en-US" u="sng" dirty="0">
                <a:hlinkClick r:id="rId7"/>
              </a:rPr>
              <a:t>bit.ly/2NaUN8x</a:t>
            </a:r>
            <a:r>
              <a:rPr lang="en-US" dirty="0"/>
              <a:t> 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Stanford </a:t>
            </a:r>
            <a:r>
              <a:rPr lang="en-US" b="1" dirty="0"/>
              <a:t>Computer Vision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16 lecture videos ~</a:t>
            </a:r>
            <a:r>
              <a:rPr lang="en-US" dirty="0" smtClean="0"/>
              <a:t>1 hour </a:t>
            </a:r>
            <a:r>
              <a:rPr lang="en-US" dirty="0"/>
              <a:t>each): </a:t>
            </a:r>
            <a:r>
              <a:rPr lang="en-US" u="sng" dirty="0">
                <a:hlinkClick r:id="rId8"/>
              </a:rPr>
              <a:t>bit.ly/2qbrpG8</a:t>
            </a:r>
            <a:r>
              <a:rPr lang="en-US" dirty="0"/>
              <a:t> </a:t>
            </a:r>
          </a:p>
          <a:p>
            <a:pPr lvl="0"/>
            <a:endParaRPr lang="en-US" b="1" dirty="0" smtClean="0"/>
          </a:p>
          <a:p>
            <a:pPr lvl="0"/>
            <a:r>
              <a:rPr lang="en-US" b="1" dirty="0"/>
              <a:t>Cleveland AI Meetup</a:t>
            </a:r>
            <a:r>
              <a:rPr lang="en-US" dirty="0"/>
              <a:t>: </a:t>
            </a:r>
            <a:r>
              <a:rPr lang="en-US" u="sng" dirty="0">
                <a:hlinkClick r:id="rId9"/>
              </a:rPr>
              <a:t>meetup.com/Cleveland-Artificial-Intelligence-Group</a:t>
            </a:r>
            <a:r>
              <a:rPr lang="en-US" dirty="0"/>
              <a:t> </a:t>
            </a:r>
          </a:p>
          <a:p>
            <a:pPr lvl="0"/>
            <a:endParaRPr lang="en-US" b="1" dirty="0"/>
          </a:p>
          <a:p>
            <a:pPr lvl="0"/>
            <a:r>
              <a:rPr lang="en-US" b="1" dirty="0" err="1" smtClean="0"/>
              <a:t>Kaggle</a:t>
            </a:r>
            <a:r>
              <a:rPr lang="en-US" b="1" dirty="0" smtClean="0"/>
              <a:t> </a:t>
            </a:r>
            <a:r>
              <a:rPr lang="en-US" b="1" dirty="0"/>
              <a:t>Competitions: </a:t>
            </a:r>
            <a:r>
              <a:rPr lang="en-US" dirty="0"/>
              <a:t> </a:t>
            </a:r>
            <a:r>
              <a:rPr lang="en-US" u="sng" dirty="0">
                <a:hlinkClick r:id="rId10"/>
              </a:rPr>
              <a:t>kaggle.com/competitions</a:t>
            </a:r>
            <a:r>
              <a:rPr lang="en-US" dirty="0"/>
              <a:t> </a:t>
            </a:r>
          </a:p>
          <a:p>
            <a:pPr lvl="0"/>
            <a:endParaRPr lang="en-US" b="1" dirty="0"/>
          </a:p>
          <a:p>
            <a:pPr lvl="0"/>
            <a:r>
              <a:rPr lang="en-US" b="1" dirty="0" smtClean="0"/>
              <a:t>My “B/W to Color” </a:t>
            </a:r>
            <a:r>
              <a:rPr lang="en-US" b="1" dirty="0" err="1" smtClean="0"/>
              <a:t>Colab</a:t>
            </a:r>
            <a:r>
              <a:rPr lang="en-US" b="1" dirty="0" smtClean="0"/>
              <a:t> Notebook:</a:t>
            </a:r>
            <a:r>
              <a:rPr lang="en-US" dirty="0" smtClean="0"/>
              <a:t> </a:t>
            </a:r>
            <a:r>
              <a:rPr lang="en-US" dirty="0">
                <a:hlinkClick r:id="rId11"/>
              </a:rPr>
              <a:t>https://github.com/jdw5155/BW2Color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ld computer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08" y="2362200"/>
            <a:ext cx="5129980" cy="397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ig dat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31" y="3081974"/>
            <a:ext cx="5328734" cy="33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erceptr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84" y="2661764"/>
            <a:ext cx="6290347" cy="332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Brief History of Machine Learning</a:t>
            </a:r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lstm recurrent neural network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2" y="2819399"/>
            <a:ext cx="73247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1522" y="1524000"/>
            <a:ext cx="775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First </a:t>
            </a:r>
            <a:r>
              <a:rPr lang="en-US" sz="2400" dirty="0"/>
              <a:t>ML ideas date back to </a:t>
            </a:r>
            <a:r>
              <a:rPr lang="en-US" sz="2400" dirty="0" smtClean="0"/>
              <a:t>1950s (</a:t>
            </a:r>
            <a:r>
              <a:rPr lang="en-US" sz="2400" dirty="0" err="1" smtClean="0"/>
              <a:t>Rosenblatt:Perceptron</a:t>
            </a:r>
            <a:r>
              <a:rPr lang="en-US" sz="2400" dirty="0" smtClean="0"/>
              <a:t>)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by computing </a:t>
            </a:r>
            <a:r>
              <a:rPr lang="en-US" sz="2400" dirty="0" smtClean="0"/>
              <a:t>power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Esoteric </a:t>
            </a:r>
            <a:r>
              <a:rPr lang="en-US" sz="2400" dirty="0" smtClean="0"/>
              <a:t>techniques and technology requiring a PhD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Traditionally required immense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TODAY: PhD</a:t>
            </a:r>
            <a:r>
              <a:rPr lang="en-US" sz="2400" b="1" dirty="0"/>
              <a:t>, </a:t>
            </a:r>
            <a:r>
              <a:rPr lang="en-US" sz="2400" b="1" dirty="0" smtClean="0"/>
              <a:t>GPUs, and immense data are NOT required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55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8284" y="2935069"/>
            <a:ext cx="7061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Books / Online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Online Courses like </a:t>
            </a:r>
            <a:r>
              <a:rPr lang="en-US" sz="2000" dirty="0" err="1" smtClean="0"/>
              <a:t>Udemy</a:t>
            </a:r>
            <a:r>
              <a:rPr lang="en-US" sz="2000" dirty="0" smtClean="0"/>
              <a:t> or Coursera / YouTube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University / Executive Accelerated Certificate Courses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To Learn Something</a:t>
            </a:r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xploded diagram of a c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2" y="1650124"/>
            <a:ext cx="6932959" cy="3531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udent dri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200"/>
            <a:ext cx="6046666" cy="4031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5142" y="3396734"/>
            <a:ext cx="726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 </a:t>
            </a:r>
            <a:r>
              <a:rPr lang="en-US" sz="2000" b="1" dirty="0" smtClean="0"/>
              <a:t>learning </a:t>
            </a:r>
            <a:r>
              <a:rPr lang="en-US" sz="2000" b="1" dirty="0" smtClean="0"/>
              <a:t>how to </a:t>
            </a:r>
            <a:r>
              <a:rPr lang="en-US" sz="2000" b="1" dirty="0" smtClean="0"/>
              <a:t>drive was like learning Machine Learning…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33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 smtClean="0"/>
              <a:t>What You Need / What You Get</a:t>
            </a:r>
          </a:p>
        </p:txBody>
      </p:sp>
      <p:sp>
        <p:nvSpPr>
          <p:cNvPr id="6" name="Rectangle 5"/>
          <p:cNvSpPr/>
          <p:nvPr/>
        </p:nvSpPr>
        <p:spPr>
          <a:xfrm>
            <a:off x="672353" y="1371599"/>
            <a:ext cx="8153400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100" b="1" dirty="0" smtClean="0"/>
              <a:t>Data: </a:t>
            </a:r>
          </a:p>
          <a:p>
            <a:pPr marL="461963" lvl="1" indent="-461963"/>
            <a:r>
              <a:rPr lang="en-US" sz="2100" b="1" dirty="0" smtClean="0"/>
              <a:t>	Bring your </a:t>
            </a:r>
            <a:r>
              <a:rPr lang="en-US" sz="2100" b="1" dirty="0" smtClean="0"/>
              <a:t>own, Google Search, </a:t>
            </a:r>
            <a:r>
              <a:rPr lang="en-US" sz="2100" b="1" dirty="0" err="1" smtClean="0"/>
              <a:t>Kaggle</a:t>
            </a:r>
            <a:r>
              <a:rPr lang="en-US" sz="2100" b="1" dirty="0"/>
              <a:t> </a:t>
            </a:r>
            <a:r>
              <a:rPr lang="en-US" sz="2100" b="1" dirty="0" smtClean="0"/>
              <a:t>competitions, etc.</a:t>
            </a:r>
            <a:endParaRPr lang="en-US" sz="2100" b="1" dirty="0" smtClean="0"/>
          </a:p>
          <a:p>
            <a:pPr marL="461963" lvl="1" indent="-461963"/>
            <a:endParaRPr lang="en-US" sz="1000" b="1" dirty="0" smtClean="0"/>
          </a:p>
          <a:p>
            <a:pPr marL="0" lvl="1"/>
            <a:r>
              <a:rPr lang="en-US" sz="2100" b="1" dirty="0" smtClean="0"/>
              <a:t>Hardware:</a:t>
            </a:r>
          </a:p>
          <a:p>
            <a:pPr marL="457200" lvl="2"/>
            <a:r>
              <a:rPr lang="en-US" sz="2100" b="1" dirty="0" smtClean="0"/>
              <a:t>Google Drive</a:t>
            </a:r>
          </a:p>
          <a:p>
            <a:pPr marL="457200" lvl="2"/>
            <a:r>
              <a:rPr lang="en-US" sz="2100" b="1" dirty="0" smtClean="0"/>
              <a:t>Google </a:t>
            </a:r>
            <a:r>
              <a:rPr lang="en-US" sz="2100" b="1" dirty="0" err="1" smtClean="0"/>
              <a:t>Colab</a:t>
            </a:r>
            <a:r>
              <a:rPr lang="en-US" sz="2100" b="1" dirty="0" smtClean="0"/>
              <a:t> Notebook </a:t>
            </a:r>
            <a:r>
              <a:rPr lang="en-US" sz="2100" dirty="0" smtClean="0"/>
              <a:t>(or </a:t>
            </a:r>
            <a:r>
              <a:rPr lang="en-US" sz="2100" dirty="0" err="1" smtClean="0"/>
              <a:t>Jupyter</a:t>
            </a:r>
            <a:r>
              <a:rPr lang="en-US" sz="2100" dirty="0" smtClean="0"/>
              <a:t> Notebook) 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Free GPU (</a:t>
            </a:r>
            <a:r>
              <a:rPr lang="en-US" sz="2400" dirty="0"/>
              <a:t>12GB NVIDIA Tesla </a:t>
            </a:r>
            <a:r>
              <a:rPr lang="en-US" sz="2400" dirty="0" smtClean="0"/>
              <a:t>K80) and TPU</a:t>
            </a:r>
            <a:endParaRPr lang="en-US" sz="2100" dirty="0" smtClean="0"/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Some </a:t>
            </a:r>
            <a:r>
              <a:rPr lang="en-US" sz="2100" dirty="0" err="1" smtClean="0"/>
              <a:t>hyperparameter</a:t>
            </a:r>
            <a:r>
              <a:rPr lang="en-US" sz="2100" dirty="0" smtClean="0"/>
              <a:t> tuning may be needed (low memory)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Use </a:t>
            </a:r>
            <a:r>
              <a:rPr lang="en-US" sz="2100" dirty="0"/>
              <a:t>“Move Mouse” for longer running </a:t>
            </a:r>
            <a:r>
              <a:rPr lang="en-US" sz="2100" dirty="0" smtClean="0"/>
              <a:t>tasks (stops timeouts)</a:t>
            </a:r>
          </a:p>
          <a:p>
            <a:pPr marL="0" lvl="1"/>
            <a:endParaRPr lang="en-US" sz="1000" b="1" dirty="0"/>
          </a:p>
          <a:p>
            <a:pPr marL="0" lvl="1"/>
            <a:r>
              <a:rPr lang="en-US" sz="2100" b="1" dirty="0" smtClean="0"/>
              <a:t>Software:</a:t>
            </a:r>
          </a:p>
          <a:p>
            <a:pPr marL="457200" lvl="2"/>
            <a:r>
              <a:rPr lang="en-US" sz="2100" b="1" dirty="0" smtClean="0"/>
              <a:t>Python </a:t>
            </a:r>
            <a:r>
              <a:rPr lang="en-US" sz="2100" b="1" dirty="0"/>
              <a:t>3 / </a:t>
            </a:r>
            <a:r>
              <a:rPr lang="en-US" sz="2100" b="1" dirty="0" err="1"/>
              <a:t>PyTorch</a:t>
            </a:r>
            <a:r>
              <a:rPr lang="en-US" sz="2100" b="1" dirty="0"/>
              <a:t> (*)</a:t>
            </a:r>
          </a:p>
          <a:p>
            <a:pPr marL="457200" lvl="2"/>
            <a:r>
              <a:rPr lang="en-US" sz="2100" b="1" dirty="0"/>
              <a:t>fast.ai Library and Video Series </a:t>
            </a:r>
            <a:r>
              <a:rPr lang="en-US" sz="2100" dirty="0"/>
              <a:t> 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/>
              <a:t>Codification of modern ML best practices 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/>
              <a:t>(7) 2+ hour instructional </a:t>
            </a:r>
            <a:r>
              <a:rPr lang="en-US" sz="2100" dirty="0" smtClean="0"/>
              <a:t>videos (Part 1)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Exceptionally readable documentation and articles</a:t>
            </a:r>
            <a:endParaRPr lang="en-US" sz="2100" dirty="0"/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en-US" sz="2100" dirty="0"/>
              <a:t>Complete </a:t>
            </a:r>
            <a:r>
              <a:rPr lang="en-US" sz="2100" dirty="0" err="1"/>
              <a:t>Colab</a:t>
            </a:r>
            <a:r>
              <a:rPr lang="en-US" sz="2100" dirty="0"/>
              <a:t>/</a:t>
            </a:r>
            <a:r>
              <a:rPr lang="en-US" sz="2100" dirty="0" err="1"/>
              <a:t>Jupyter</a:t>
            </a:r>
            <a:r>
              <a:rPr lang="en-US" sz="2100" dirty="0"/>
              <a:t> </a:t>
            </a:r>
            <a:r>
              <a:rPr lang="en-US" sz="2100" dirty="0" smtClean="0"/>
              <a:t>notebooks with </a:t>
            </a:r>
            <a:r>
              <a:rPr lang="en-US" sz="2100" dirty="0" smtClean="0"/>
              <a:t>code and data</a:t>
            </a:r>
            <a:endParaRPr lang="en-US" sz="2100" dirty="0" smtClean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8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Meet the Instructor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981200"/>
            <a:ext cx="436245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Jeremy Howard</a:t>
            </a:r>
          </a:p>
          <a:p>
            <a:pPr lvl="0"/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Founder and CEO of </a:t>
            </a:r>
            <a:r>
              <a:rPr lang="en-US" sz="2000" dirty="0" err="1"/>
              <a:t>Enlitic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dirty="0"/>
              <a:t>medical deep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Faculty member at Singularity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Past president of </a:t>
            </a:r>
            <a:r>
              <a:rPr lang="en-US" sz="2000" dirty="0" err="1"/>
              <a:t>Kaggle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dirty="0"/>
              <a:t>deep learning competitions</a:t>
            </a:r>
            <a:r>
              <a:rPr lang="en-US" sz="2000" dirty="0" smtClean="0"/>
              <a:t>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Founded and exited from FastMail.FM and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Optimal </a:t>
            </a:r>
            <a:r>
              <a:rPr lang="en-US" sz="2000" dirty="0"/>
              <a:t>Decisions Group</a:t>
            </a:r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jeremy howar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966609"/>
            <a:ext cx="3543300" cy="3543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Things You Do In 7 Lessons of Fast.ai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1676400"/>
            <a:ext cx="81534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Can Do:</a:t>
            </a:r>
          </a:p>
          <a:p>
            <a:pPr marL="742950" lvl="3" indent="-285750">
              <a:buFont typeface="Arial" panose="020B0604020202020204" pitchFamily="34" charset="0"/>
              <a:buChar char="•"/>
            </a:pPr>
            <a:r>
              <a:rPr lang="en-US" sz="2100" dirty="0"/>
              <a:t>Computer Vision</a:t>
            </a:r>
          </a:p>
          <a:p>
            <a:pPr marL="742950" lvl="3" indent="-285750">
              <a:buFont typeface="Arial" panose="020B0604020202020204" pitchFamily="34" charset="0"/>
              <a:buChar char="•"/>
            </a:pPr>
            <a:r>
              <a:rPr lang="en-US" sz="2100" dirty="0"/>
              <a:t>Natural Language </a:t>
            </a:r>
            <a:r>
              <a:rPr lang="en-US" sz="2100" dirty="0" smtClean="0"/>
              <a:t>Processing (NLP)</a:t>
            </a:r>
            <a:endParaRPr lang="en-US" sz="2100" dirty="0"/>
          </a:p>
          <a:p>
            <a:pPr marL="742950" lvl="3" indent="-285750">
              <a:buFont typeface="Arial" panose="020B0604020202020204" pitchFamily="34" charset="0"/>
              <a:buChar char="•"/>
            </a:pPr>
            <a:r>
              <a:rPr lang="en-US" sz="2100" dirty="0"/>
              <a:t>Tabular </a:t>
            </a:r>
            <a:r>
              <a:rPr lang="en-US" sz="2100" dirty="0" smtClean="0"/>
              <a:t>Data</a:t>
            </a:r>
            <a:endParaRPr lang="en-US" sz="2100" dirty="0"/>
          </a:p>
          <a:p>
            <a:pPr marL="742950" lvl="3" indent="-285750">
              <a:buFont typeface="Arial" panose="020B0604020202020204" pitchFamily="34" charset="0"/>
              <a:buChar char="•"/>
            </a:pPr>
            <a:r>
              <a:rPr lang="en-US" sz="2100" dirty="0"/>
              <a:t>Collaborative </a:t>
            </a:r>
            <a:r>
              <a:rPr lang="en-US" sz="2100" dirty="0" smtClean="0"/>
              <a:t>Filtering </a:t>
            </a:r>
            <a:endParaRPr lang="en-US" sz="2100" dirty="0"/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Will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Predict supermarket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Auto </a:t>
            </a:r>
            <a:r>
              <a:rPr lang="en-US" sz="2100" dirty="0"/>
              <a:t>classify movie </a:t>
            </a:r>
            <a:r>
              <a:rPr lang="en-US" sz="2100" dirty="0" smtClean="0"/>
              <a:t>sentiment from </a:t>
            </a:r>
            <a:r>
              <a:rPr lang="en-US" sz="2100" dirty="0"/>
              <a:t>review text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Recommend movies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Auto classify pet photos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Improve </a:t>
            </a:r>
            <a:r>
              <a:rPr lang="en-US" sz="2100" dirty="0"/>
              <a:t>the resolution of low res/damaged images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b="1" dirty="0" smtClean="0"/>
              <a:t>Bonus: Extend this into a black </a:t>
            </a:r>
            <a:r>
              <a:rPr lang="en-US" sz="2100" b="1" dirty="0"/>
              <a:t>and white photo colorizer</a:t>
            </a:r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8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 1: MNIST (ML Hello World)</a:t>
            </a:r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5" b="13909"/>
          <a:stretch/>
        </p:blipFill>
        <p:spPr>
          <a:xfrm>
            <a:off x="1752600" y="1416996"/>
            <a:ext cx="5943600" cy="4374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86984" r="34471" b="2541"/>
          <a:stretch/>
        </p:blipFill>
        <p:spPr>
          <a:xfrm>
            <a:off x="1384242" y="5105400"/>
            <a:ext cx="6680316" cy="1305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Left Arrow 1"/>
          <p:cNvSpPr/>
          <p:nvPr/>
        </p:nvSpPr>
        <p:spPr>
          <a:xfrm>
            <a:off x="6874213" y="5928448"/>
            <a:ext cx="838200" cy="5526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053" y="992540"/>
            <a:ext cx="6482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Modified National Institute of Standards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6049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2: </a:t>
            </a:r>
            <a:r>
              <a:rPr lang="en-US" sz="3200" b="1" dirty="0" smtClean="0"/>
              <a:t>Bear Classification</a:t>
            </a:r>
            <a:endParaRPr lang="en-US" sz="3200" b="1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/>
          <a:stretch/>
        </p:blipFill>
        <p:spPr bwMode="auto">
          <a:xfrm>
            <a:off x="2438400" y="1419636"/>
            <a:ext cx="4648200" cy="51141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419635"/>
            <a:ext cx="6624638" cy="536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676400"/>
            <a:ext cx="4200525" cy="43866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7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43" y="1514475"/>
            <a:ext cx="5735637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23" y="1480428"/>
            <a:ext cx="5285076" cy="517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</a:t>
            </a:r>
            <a:r>
              <a:rPr lang="en-US" sz="3200" b="1" dirty="0" smtClean="0"/>
              <a:t>3: Pet Classification </a:t>
            </a:r>
            <a:endParaRPr lang="en-US" sz="3200" b="1" dirty="0"/>
          </a:p>
        </p:txBody>
      </p:sp>
      <p:pic>
        <p:nvPicPr>
          <p:cNvPr id="1028" name="Picture 4" descr="https://www.codemash.org/wp-content/uploads/revslider/home-slider-1/codemash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1015884" cy="11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19636"/>
            <a:ext cx="6333180" cy="498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385066"/>
            <a:ext cx="807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Oxford IIIT Pet: 37 </a:t>
            </a:r>
            <a:r>
              <a:rPr lang="en-US" dirty="0"/>
              <a:t>category pet dataset with roughly 200 images for each class.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46136</TotalTime>
  <Words>393</Words>
  <Application>Microsoft Office PowerPoint</Application>
  <PresentationFormat>On-screen Show (4:3)</PresentationFormat>
  <Paragraphs>110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Intro to Machine Learning on the cheap  and without a PhD in math: Overview</vt:lpstr>
      <vt:lpstr>Brief History of Machine Learning</vt:lpstr>
      <vt:lpstr>How To Learn Something</vt:lpstr>
      <vt:lpstr>What You Need / What You Get</vt:lpstr>
      <vt:lpstr>Meet the Instructor</vt:lpstr>
      <vt:lpstr>Things You Do In 7 Lessons of Fast.ai</vt:lpstr>
      <vt:lpstr>Example 1: MNIST (ML Hello World)</vt:lpstr>
      <vt:lpstr>Example 2: Bear Classification</vt:lpstr>
      <vt:lpstr>Example 3: Pet Classification </vt:lpstr>
      <vt:lpstr>Example 4: Image Decrappifier </vt:lpstr>
      <vt:lpstr>Example 4+: Image Colorizer </vt:lpstr>
      <vt:lpstr>Links and Information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Wilson</dc:creator>
  <cp:lastModifiedBy>Jim Wilson</cp:lastModifiedBy>
  <cp:revision>84</cp:revision>
  <dcterms:created xsi:type="dcterms:W3CDTF">2019-11-15T16:10:36Z</dcterms:created>
  <dcterms:modified xsi:type="dcterms:W3CDTF">2020-01-08T21:50:04Z</dcterms:modified>
</cp:coreProperties>
</file>